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5" r:id="rId3"/>
    <p:sldId id="296" r:id="rId4"/>
    <p:sldId id="293" r:id="rId5"/>
    <p:sldId id="292" r:id="rId6"/>
    <p:sldId id="298" r:id="rId7"/>
    <p:sldId id="304" r:id="rId8"/>
    <p:sldId id="305" r:id="rId9"/>
    <p:sldId id="306" r:id="rId10"/>
    <p:sldId id="307" r:id="rId11"/>
    <p:sldId id="297" r:id="rId12"/>
    <p:sldId id="300" r:id="rId13"/>
    <p:sldId id="301" r:id="rId14"/>
    <p:sldId id="302" r:id="rId15"/>
    <p:sldId id="303" r:id="rId16"/>
    <p:sldId id="282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9EDA8A4-5CE9-42CB-A8ED-49D77E0D1759}">
          <p14:sldIdLst>
            <p14:sldId id="257"/>
            <p14:sldId id="295"/>
            <p14:sldId id="296"/>
            <p14:sldId id="293"/>
          </p14:sldIdLst>
        </p14:section>
        <p14:section name="Sección sin título" id="{F6C4CE34-85A2-474A-B958-3BBD27E3D46D}">
          <p14:sldIdLst>
            <p14:sldId id="292"/>
            <p14:sldId id="298"/>
            <p14:sldId id="304"/>
            <p14:sldId id="305"/>
            <p14:sldId id="306"/>
            <p14:sldId id="307"/>
            <p14:sldId id="297"/>
            <p14:sldId id="300"/>
            <p14:sldId id="301"/>
            <p14:sldId id="302"/>
            <p14:sldId id="303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36174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660"/>
  </p:normalViewPr>
  <p:slideViewPr>
    <p:cSldViewPr>
      <p:cViewPr>
        <p:scale>
          <a:sx n="94" d="100"/>
          <a:sy n="94" d="100"/>
        </p:scale>
        <p:origin x="-146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3C629-9C0A-4350-9517-5B6757E8C209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65A0-41CB-40AE-BA60-05CE6B4982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51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42ED9C8-C0FF-4535-9726-4354AC21879E}" type="datetimeFigureOut">
              <a:rPr lang="es-MX" smtClean="0"/>
              <a:t>25/08/2018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8C28EE-BB60-4824-9AB5-969160C1E21C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ra.iñiguez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656184" cy="12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" y="692696"/>
            <a:ext cx="8229600" cy="1800200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PARIDAD DE GÉNERO</a:t>
            </a:r>
            <a:b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</a:br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EN QUERÉTARO</a:t>
            </a:r>
            <a:endParaRPr lang="es-MX" b="1" dirty="0">
              <a:solidFill>
                <a:srgbClr val="7030A0"/>
              </a:solidFill>
              <a:effectLst/>
              <a:latin typeface="Gothic720 BT" panose="020C0603020203020204" pitchFamily="34" charset="0"/>
            </a:endParaRPr>
          </a:p>
        </p:txBody>
      </p:sp>
      <p:pic>
        <p:nvPicPr>
          <p:cNvPr id="1026" name="Picture 2" descr="Resultado de imagen para PARIDAD DE GÃN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28" y="2852936"/>
            <a:ext cx="4248472" cy="2013726"/>
          </a:xfrm>
          <a:prstGeom prst="rect">
            <a:avLst/>
          </a:prstGeom>
          <a:solidFill>
            <a:schemeClr val="tx1">
              <a:lumMod val="75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7712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588224" y="206084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2018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graphicFrame>
        <p:nvGraphicFramePr>
          <p:cNvPr id="6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437778"/>
              </p:ext>
            </p:extLst>
          </p:nvPr>
        </p:nvGraphicFramePr>
        <p:xfrm>
          <a:off x="5441153" y="2721492"/>
          <a:ext cx="3312368" cy="1198992"/>
        </p:xfrm>
        <a:graphic>
          <a:graphicData uri="http://schemas.openxmlformats.org/drawingml/2006/table">
            <a:tbl>
              <a:tblPr/>
              <a:tblGrid>
                <a:gridCol w="885194"/>
                <a:gridCol w="826182"/>
                <a:gridCol w="1600992"/>
              </a:tblGrid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242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8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53.33%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7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46.66%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Viridiana.Sanchez\Desktop\Mapas\diputados_MR_2018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100489" cy="57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899592" y="2564904"/>
            <a:ext cx="7543800" cy="914400"/>
          </a:xfrm>
        </p:spPr>
        <p:txBody>
          <a:bodyPr/>
          <a:lstStyle/>
          <a:p>
            <a:pPr algn="ctr"/>
            <a:r>
              <a:rPr lang="es-MX" sz="5400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AYUNTAMIENTOS</a:t>
            </a:r>
            <a:endParaRPr lang="es-MX" b="1" dirty="0">
              <a:solidFill>
                <a:srgbClr val="7030A0"/>
              </a:solidFill>
              <a:effectLst/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Viridiana.Sanchez\Desktop\Mapas\ayuntamiento_2009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096"/>
            <a:ext cx="5112568" cy="583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290063"/>
              </p:ext>
            </p:extLst>
          </p:nvPr>
        </p:nvGraphicFramePr>
        <p:xfrm>
          <a:off x="5724128" y="2924944"/>
          <a:ext cx="3192543" cy="1198824"/>
        </p:xfrm>
        <a:graphic>
          <a:graphicData uri="http://schemas.openxmlformats.org/drawingml/2006/table">
            <a:tbl>
              <a:tblPr/>
              <a:tblGrid>
                <a:gridCol w="1032303"/>
                <a:gridCol w="872322"/>
                <a:gridCol w="1287918"/>
              </a:tblGrid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0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0%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18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100%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558344" y="20608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2009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58344" y="20608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2012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pic>
        <p:nvPicPr>
          <p:cNvPr id="7" name="Picture 5" descr="C:\Users\Viridiana.Sanchez\Desktop\Mapas\ayuntamiento_2012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3" y="620688"/>
            <a:ext cx="46804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502785"/>
              </p:ext>
            </p:extLst>
          </p:nvPr>
        </p:nvGraphicFramePr>
        <p:xfrm>
          <a:off x="5508104" y="2996952"/>
          <a:ext cx="3312368" cy="1198992"/>
        </p:xfrm>
        <a:graphic>
          <a:graphicData uri="http://schemas.openxmlformats.org/drawingml/2006/table">
            <a:tbl>
              <a:tblPr/>
              <a:tblGrid>
                <a:gridCol w="936104"/>
                <a:gridCol w="1008112"/>
                <a:gridCol w="1368152"/>
              </a:tblGrid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2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11.11%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16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88.88%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58344" y="20608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2015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graphicFrame>
        <p:nvGraphicFramePr>
          <p:cNvPr id="6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401990"/>
              </p:ext>
            </p:extLst>
          </p:nvPr>
        </p:nvGraphicFramePr>
        <p:xfrm>
          <a:off x="5508104" y="2865592"/>
          <a:ext cx="3240360" cy="1198824"/>
        </p:xfrm>
        <a:graphic>
          <a:graphicData uri="http://schemas.openxmlformats.org/drawingml/2006/table">
            <a:tbl>
              <a:tblPr/>
              <a:tblGrid>
                <a:gridCol w="845311"/>
                <a:gridCol w="1072453"/>
                <a:gridCol w="1322596"/>
              </a:tblGrid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9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50%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9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50%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Viridiana.Sanchez\Desktop\Mapas\ayuntamiento_2015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78249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558344" y="206084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2018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graphicFrame>
        <p:nvGraphicFramePr>
          <p:cNvPr id="4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429345"/>
              </p:ext>
            </p:extLst>
          </p:nvPr>
        </p:nvGraphicFramePr>
        <p:xfrm>
          <a:off x="5659047" y="2780928"/>
          <a:ext cx="3166746" cy="1198992"/>
        </p:xfrm>
        <a:graphic>
          <a:graphicData uri="http://schemas.openxmlformats.org/drawingml/2006/table">
            <a:tbl>
              <a:tblPr/>
              <a:tblGrid>
                <a:gridCol w="913721"/>
                <a:gridCol w="774477"/>
                <a:gridCol w="1478548"/>
              </a:tblGrid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6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33.33%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12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66.66%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Viridiana.Sanchez\Desktop\Mapas\ayuntamiento_2018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99851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yra.iñiguez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27661"/>
            <a:ext cx="1533532" cy="12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683568" y="980728"/>
            <a:ext cx="7550158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MX" sz="4000" b="1" i="1" dirty="0" smtClean="0">
              <a:latin typeface="Gothic720 BT" panose="020C0603020203020204" pitchFamily="34" charset="0"/>
            </a:endParaRPr>
          </a:p>
          <a:p>
            <a:pPr marL="0" indent="0" algn="ctr">
              <a:buNone/>
            </a:pPr>
            <a:r>
              <a:rPr lang="es-MX" sz="4000" b="1" i="1" u="sng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</a:rPr>
              <a:t>Gracias por su atención.</a:t>
            </a:r>
          </a:p>
          <a:p>
            <a:pPr marL="0" indent="0" algn="ctr">
              <a:buNone/>
            </a:pPr>
            <a:endParaRPr lang="es-MX" sz="4000" b="1" i="1" dirty="0">
              <a:latin typeface="Gothic720 BT" panose="020C0603020203020204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Lic. Yolanda Elías Calles Cantú.</a:t>
            </a:r>
          </a:p>
          <a:p>
            <a:pPr marL="0" indent="0" algn="ctr">
              <a:buNone/>
            </a:pPr>
            <a:r>
              <a:rPr lang="es-MX" sz="2800" b="1" dirty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Consejera Electoral  </a:t>
            </a:r>
          </a:p>
        </p:txBody>
      </p:sp>
    </p:spTree>
    <p:extLst>
      <p:ext uri="{BB962C8B-B14F-4D97-AF65-F5344CB8AC3E}">
        <p14:creationId xmlns:p14="http://schemas.microsoft.com/office/powerpoint/2010/main" val="1490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419136" cy="403244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MX" sz="2200" b="1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CONVENCIONES, TRATADOS Y CONSTITUCIÓN: </a:t>
            </a:r>
            <a: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  <a:t>Derechos Humanos, </a:t>
            </a:r>
            <a: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Paridad.</a:t>
            </a:r>
            <a:b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/>
            </a:r>
            <a:b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b="1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LEGIPE</a:t>
            </a:r>
            <a:r>
              <a:rPr lang="es-MX" sz="2200" b="1" dirty="0">
                <a:solidFill>
                  <a:schemeClr val="bg1"/>
                </a:solidFill>
                <a:latin typeface="Gothic720 BT" panose="020C0603020203020204" pitchFamily="34" charset="0"/>
              </a:rPr>
              <a:t>: </a:t>
            </a:r>
            <a: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  <a:t>Paridad en candidaturas a </a:t>
            </a:r>
            <a: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legislaturas.</a:t>
            </a:r>
            <a:b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  <a:t/>
            </a:r>
            <a:b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b="1" dirty="0">
                <a:solidFill>
                  <a:schemeClr val="bg1"/>
                </a:solidFill>
                <a:latin typeface="Gothic720 BT" panose="020C0603020203020204" pitchFamily="34" charset="0"/>
              </a:rPr>
              <a:t>SENTENCIAS:</a:t>
            </a:r>
            <a: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  <a:t> Paridad sobre cualquier derecho </a:t>
            </a:r>
            <a: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personal.</a:t>
            </a:r>
            <a:b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b="1" dirty="0">
                <a:solidFill>
                  <a:schemeClr val="bg1"/>
                </a:solidFill>
                <a:latin typeface="Gothic720 BT" panose="020C0603020203020204" pitchFamily="34" charset="0"/>
              </a:rPr>
              <a:t/>
            </a:r>
            <a:br>
              <a:rPr lang="es-MX" sz="2200" b="1" dirty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b="1" dirty="0">
                <a:solidFill>
                  <a:schemeClr val="bg1"/>
                </a:solidFill>
                <a:latin typeface="Gothic720 BT" panose="020C0603020203020204" pitchFamily="34" charset="0"/>
              </a:rPr>
              <a:t>LEY ELECTORAL DEL ESTADO: </a:t>
            </a:r>
            <a: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  <a:t>Paridad en candidaturas a Legislatura y a Ayuntamientos. </a:t>
            </a:r>
            <a: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Bloques.</a:t>
            </a:r>
            <a:b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  <a:t/>
            </a:r>
            <a:br>
              <a:rPr lang="es-MX" sz="2200" dirty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200" b="1" dirty="0">
                <a:solidFill>
                  <a:schemeClr val="bg1"/>
                </a:solidFill>
                <a:latin typeface="Gothic720 BT" panose="020C0603020203020204" pitchFamily="34" charset="0"/>
              </a:rPr>
              <a:t>LINEAMIENTOS IEEQ</a:t>
            </a:r>
            <a:r>
              <a:rPr lang="es-MX" sz="2200" b="1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: </a:t>
            </a:r>
            <a:r>
              <a:rPr lang="es-MX" sz="2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Paridad.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96912" y="18864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7030A0"/>
                </a:solidFill>
                <a:latin typeface="Gothic720 BT" panose="020C0603020203020204" pitchFamily="34" charset="0"/>
              </a:rPr>
              <a:t>MARCO</a:t>
            </a:r>
            <a:r>
              <a:rPr lang="es-MX" sz="3600" dirty="0">
                <a:solidFill>
                  <a:srgbClr val="7030A0"/>
                </a:solidFill>
                <a:latin typeface="Gothic720 BT" panose="020C0603020203020204" pitchFamily="34" charset="0"/>
              </a:rPr>
              <a:t> </a:t>
            </a:r>
            <a:r>
              <a:rPr lang="es-MX" sz="3600" b="1" dirty="0">
                <a:solidFill>
                  <a:srgbClr val="7030A0"/>
                </a:solidFill>
                <a:latin typeface="Gothic720 BT" panose="020C0603020203020204" pitchFamily="34" charset="0"/>
              </a:rPr>
              <a:t>NORMATIVO</a:t>
            </a:r>
          </a:p>
        </p:txBody>
      </p:sp>
    </p:spTree>
    <p:extLst>
      <p:ext uri="{BB962C8B-B14F-4D97-AF65-F5344CB8AC3E}">
        <p14:creationId xmlns:p14="http://schemas.microsoft.com/office/powerpoint/2010/main" val="21642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71600" y="404664"/>
            <a:ext cx="7258000" cy="72008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s-MX" sz="3200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LINEAMIENTOS IEEQ 2018 </a:t>
            </a:r>
            <a:endParaRPr lang="es-MX" sz="3200" b="1" dirty="0">
              <a:solidFill>
                <a:srgbClr val="7030A0"/>
              </a:solidFill>
              <a:effectLst/>
              <a:latin typeface="Gothic720 BT" panose="020C060302020302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96944" cy="5229200"/>
          </a:xfrm>
        </p:spPr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</a:pPr>
            <a:r>
              <a:rPr lang="es-MX" sz="2000" b="1" dirty="0" smtClean="0">
                <a:solidFill>
                  <a:srgbClr val="36174D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/>
            </a:r>
            <a:br>
              <a:rPr lang="es-MX" sz="2000" b="1" dirty="0" smtClean="0">
                <a:solidFill>
                  <a:srgbClr val="36174D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El criterio del 50% de las candidaturas es un techo para los hombres y un piso para las mujeres </a:t>
            </a:r>
            <a:b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/>
            </a:r>
            <a:b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Fórmulas </a:t>
            </a: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homogéneas y mixtas: H/H, M/M, </a:t>
            </a: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H/M</a:t>
            </a:r>
            <a:b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/>
            </a:r>
            <a:b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Clausula </a:t>
            </a: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de NO EXCLUSIVIDAD. No podrán destinarse </a:t>
            </a: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exclusivamente </a:t>
            </a: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a mujeres los tres espacios menos competitivos de cada bloque</a:t>
            </a: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.</a:t>
            </a:r>
            <a:b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/>
            </a:r>
            <a:b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Para </a:t>
            </a: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el caso de planillas y listas conformadas por número impar, </a:t>
            </a: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H=M+1</a:t>
            </a:r>
            <a:b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/>
            </a:r>
            <a:b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r>
              <a:rPr lang="es-MX" sz="2200" b="1" dirty="0" smtClean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INTEGRACIÓN </a:t>
            </a:r>
            <a:r>
              <a:rPr lang="es-MX" sz="2200" b="1" dirty="0">
                <a:solidFill>
                  <a:schemeClr val="bg1"/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>PARITARIA de Ayuntamientos y Congreso. Realizar la  asignación de espacios de RP con criterios de paridad. Equilibrio entre los géneros </a:t>
            </a:r>
            <a:r>
              <a:rPr lang="es-MX" sz="1600" b="1" dirty="0">
                <a:solidFill>
                  <a:srgbClr val="4A66AC">
                    <a:lumMod val="75000"/>
                  </a:srgbClr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  <a:t/>
            </a:r>
            <a:br>
              <a:rPr lang="es-MX" sz="1600" b="1" dirty="0">
                <a:solidFill>
                  <a:srgbClr val="4A66AC">
                    <a:lumMod val="75000"/>
                  </a:srgbClr>
                </a:solidFill>
                <a:effectLst/>
                <a:latin typeface="Gothic720 BT" panose="020C0603020203020204" pitchFamily="34" charset="0"/>
                <a:ea typeface="+mn-ea"/>
                <a:cs typeface="+mn-cs"/>
              </a:rPr>
            </a:br>
            <a:endParaRPr lang="es-MX" dirty="0">
              <a:effectLst/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260648"/>
            <a:ext cx="7258000" cy="122413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s-MX" sz="4400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CANDIDATURAS  2018</a:t>
            </a:r>
            <a:endParaRPr lang="es-MX" sz="4400" b="1" dirty="0">
              <a:solidFill>
                <a:srgbClr val="7030A0"/>
              </a:solidFill>
              <a:effectLst/>
              <a:latin typeface="Gothic720 BT" panose="020C0603020203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268760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Un total de 4,243 candidaturas registradas, de las cuales,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2,603 (61%) fueron mujeres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 y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1,640 (39%) hombres</a:t>
            </a:r>
            <a:r>
              <a:rPr lang="es-MX" sz="28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.</a:t>
            </a:r>
          </a:p>
          <a:p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/>
            </a:r>
            <a:b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Formulas para diputaciones de MR: 70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 fueron encabezadas por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mujeres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 y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60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 por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hombres</a:t>
            </a:r>
            <a:r>
              <a:rPr lang="es-MX" sz="28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.</a:t>
            </a:r>
          </a:p>
          <a:p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/>
            </a:r>
            <a:b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</a:b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Planillas de ayuntamientos,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83 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las encabezaron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mujeres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 y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97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 </a:t>
            </a:r>
            <a:r>
              <a:rPr lang="es-MX" sz="2800" b="1" dirty="0">
                <a:solidFill>
                  <a:schemeClr val="bg1"/>
                </a:solidFill>
                <a:latin typeface="Gothic720 BT" panose="020C0603020203020204" pitchFamily="34" charset="0"/>
              </a:rPr>
              <a:t>hombres</a:t>
            </a:r>
            <a:r>
              <a:rPr lang="es-MX" sz="2800" dirty="0">
                <a:solidFill>
                  <a:schemeClr val="bg1"/>
                </a:solidFill>
                <a:latin typeface="Gothic720 BT" panose="020C0603020203020204" pitchFamily="34" charset="0"/>
              </a:rPr>
              <a:t>.</a:t>
            </a:r>
            <a:endParaRPr lang="es-MX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632848" cy="3312368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RESULTADOS ELECTORALES POR GÉNERO </a:t>
            </a:r>
            <a:b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</a:br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 (2009-2018)</a:t>
            </a:r>
            <a:endParaRPr lang="es-MX" b="1" dirty="0">
              <a:solidFill>
                <a:srgbClr val="7030A0"/>
              </a:solidFill>
              <a:effectLst/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7240" y="1052736"/>
            <a:ext cx="7543800" cy="2736304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DIPUTACIONES DE </a:t>
            </a:r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MAYORÍA </a:t>
            </a:r>
            <a:r>
              <a:rPr lang="es-MX" b="1" dirty="0" smtClean="0">
                <a:solidFill>
                  <a:srgbClr val="7030A0"/>
                </a:solidFill>
                <a:effectLst/>
                <a:latin typeface="Gothic720 BT" panose="020C0603020203020204" pitchFamily="34" charset="0"/>
              </a:rPr>
              <a:t>RELATIVA </a:t>
            </a:r>
            <a:endParaRPr lang="es-MX" b="1" dirty="0">
              <a:solidFill>
                <a:srgbClr val="7030A0"/>
              </a:solidFill>
              <a:effectLst/>
              <a:latin typeface="Gothic720 BT" panose="020C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563409"/>
              </p:ext>
            </p:extLst>
          </p:nvPr>
        </p:nvGraphicFramePr>
        <p:xfrm>
          <a:off x="5580112" y="2780928"/>
          <a:ext cx="2955709" cy="1198824"/>
        </p:xfrm>
        <a:graphic>
          <a:graphicData uri="http://schemas.openxmlformats.org/drawingml/2006/table">
            <a:tbl>
              <a:tblPr/>
              <a:tblGrid>
                <a:gridCol w="864096"/>
                <a:gridCol w="792088"/>
                <a:gridCol w="1299525"/>
              </a:tblGrid>
              <a:tr h="31203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2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13.33%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13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86.66%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44208" y="20608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2009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pic>
        <p:nvPicPr>
          <p:cNvPr id="6146" name="Picture 2" descr="C:\Users\Viridiana.Sanchez\Desktop\Mapas\diputados MR_2009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7525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588224" y="206084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2012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graphicFrame>
        <p:nvGraphicFramePr>
          <p:cNvPr id="6" name="10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840938"/>
              </p:ext>
            </p:extLst>
          </p:nvPr>
        </p:nvGraphicFramePr>
        <p:xfrm>
          <a:off x="5724128" y="2757496"/>
          <a:ext cx="2880320" cy="1198992"/>
        </p:xfrm>
        <a:graphic>
          <a:graphicData uri="http://schemas.openxmlformats.org/drawingml/2006/table">
            <a:tbl>
              <a:tblPr/>
              <a:tblGrid>
                <a:gridCol w="864096"/>
                <a:gridCol w="792088"/>
                <a:gridCol w="1224136"/>
              </a:tblGrid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0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0%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15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100%</a:t>
                      </a:r>
                    </a:p>
                  </a:txBody>
                  <a:tcPr marL="70292" marR="70292" marT="70292" marB="7029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C:\Users\Viridiana.Sanchez\Desktop\Mapas\diputados_MR_2012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7525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588224" y="206084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>
                <a:solidFill>
                  <a:schemeClr val="bg1"/>
                </a:solidFill>
                <a:latin typeface="Gothic720 BT" panose="020C0603020203020204" pitchFamily="34" charset="0"/>
              </a:rPr>
              <a:t>2015</a:t>
            </a:r>
            <a:endParaRPr lang="es-MX" sz="3200" dirty="0">
              <a:solidFill>
                <a:schemeClr val="bg1"/>
              </a:solidFill>
              <a:latin typeface="Gothic720 BT" panose="020C0603020203020204" pitchFamily="34" charset="0"/>
            </a:endParaRPr>
          </a:p>
        </p:txBody>
      </p:sp>
      <p:graphicFrame>
        <p:nvGraphicFramePr>
          <p:cNvPr id="7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467939"/>
              </p:ext>
            </p:extLst>
          </p:nvPr>
        </p:nvGraphicFramePr>
        <p:xfrm>
          <a:off x="5549165" y="2852936"/>
          <a:ext cx="3096344" cy="1198824"/>
        </p:xfrm>
        <a:graphic>
          <a:graphicData uri="http://schemas.openxmlformats.org/drawingml/2006/table">
            <a:tbl>
              <a:tblPr/>
              <a:tblGrid>
                <a:gridCol w="864096"/>
                <a:gridCol w="936104"/>
                <a:gridCol w="1296144"/>
              </a:tblGrid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Género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Total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Porcentaje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M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8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53.33%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9"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 smtClean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H</a:t>
                      </a:r>
                      <a:endParaRPr lang="es-MX" sz="1700" dirty="0">
                        <a:solidFill>
                          <a:schemeClr val="bg1"/>
                        </a:solidFill>
                        <a:effectLst/>
                        <a:latin typeface="Gothic720 BT" panose="020C0603020203020204" pitchFamily="34" charset="0"/>
                      </a:endParaRP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7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700" dirty="0">
                          <a:solidFill>
                            <a:schemeClr val="bg1"/>
                          </a:solidFill>
                          <a:effectLst/>
                          <a:latin typeface="Gothic720 BT" panose="020C0603020203020204" pitchFamily="34" charset="0"/>
                        </a:rPr>
                        <a:t>46.66%</a:t>
                      </a:r>
                    </a:p>
                  </a:txBody>
                  <a:tcPr marL="70264" marR="70264" marT="70264" marB="7026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C:\Users\Viridiana.Sanchez\Desktop\Mapas\diputados_MR_2015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6805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164</Words>
  <Application>Microsoft Office PowerPoint</Application>
  <PresentationFormat>Presentación en pantalla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Elemental</vt:lpstr>
      <vt:lpstr>PARIDAD DE GÉNERO EN QUERÉTARO</vt:lpstr>
      <vt:lpstr>CONVENCIONES, TRATADOS Y CONSTITUCIÓN: Derechos Humanos, Paridad.  LEGIPE: Paridad en candidaturas a legislaturas.  SENTENCIAS: Paridad sobre cualquier derecho personal.  LEY ELECTORAL DEL ESTADO: Paridad en candidaturas a Legislatura y a Ayuntamientos. Bloques.  LINEAMIENTOS IEEQ: Paridad.</vt:lpstr>
      <vt:lpstr> El criterio del 50% de las candidaturas es un techo para los hombres y un piso para las mujeres   Fórmulas homogéneas y mixtas: H/H, M/M, H/M  Clausula de NO EXCLUSIVIDAD. No podrán destinarse exclusivamente a mujeres los tres espacios menos competitivos de cada bloque.  Para el caso de planillas y listas conformadas por número impar, H=M+1  INTEGRACIÓN PARITARIA de Ayuntamientos y Congreso. Realizar la  asignación de espacios de RP con criterios de paridad. Equilibrio entre los géneros  </vt:lpstr>
      <vt:lpstr>Presentación de PowerPoint</vt:lpstr>
      <vt:lpstr>RESULTADOS ELECTORALES POR GÉNERO   (2009-2018)</vt:lpstr>
      <vt:lpstr>DIPUTACIONES DE MAYORÍA RELATIVA </vt:lpstr>
      <vt:lpstr>Presentación de PowerPoint</vt:lpstr>
      <vt:lpstr>Presentación de PowerPoint</vt:lpstr>
      <vt:lpstr>Presentación de PowerPoint</vt:lpstr>
      <vt:lpstr>Presentación de PowerPoint</vt:lpstr>
      <vt:lpstr>AYUNTAMIENTOS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PARIDAD DE GÉNERO EN QUERÉTARO</dc:title>
  <dc:creator>Viridiana.Sanchez</dc:creator>
  <cp:lastModifiedBy>Viridiana.Sanchez</cp:lastModifiedBy>
  <cp:revision>51</cp:revision>
  <dcterms:created xsi:type="dcterms:W3CDTF">2018-08-13T18:46:49Z</dcterms:created>
  <dcterms:modified xsi:type="dcterms:W3CDTF">2018-08-25T19:53:49Z</dcterms:modified>
</cp:coreProperties>
</file>