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98" r:id="rId5"/>
    <p:sldId id="315" r:id="rId6"/>
    <p:sldId id="365" r:id="rId7"/>
    <p:sldId id="316" r:id="rId8"/>
    <p:sldId id="374" r:id="rId9"/>
    <p:sldId id="360" r:id="rId10"/>
    <p:sldId id="370" r:id="rId11"/>
    <p:sldId id="362" r:id="rId12"/>
    <p:sldId id="366" r:id="rId13"/>
    <p:sldId id="367" r:id="rId14"/>
    <p:sldId id="368" r:id="rId15"/>
    <p:sldId id="373" r:id="rId16"/>
    <p:sldId id="371" r:id="rId17"/>
    <p:sldId id="372" r:id="rId18"/>
    <p:sldId id="375" r:id="rId19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64"/>
    <a:srgbClr val="6395C3"/>
    <a:srgbClr val="5D80A8"/>
    <a:srgbClr val="6696BB"/>
    <a:srgbClr val="006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90" autoAdjust="0"/>
    <p:restoredTop sz="94559"/>
  </p:normalViewPr>
  <p:slideViewPr>
    <p:cSldViewPr>
      <p:cViewPr varScale="1">
        <p:scale>
          <a:sx n="87" d="100"/>
          <a:sy n="87" d="100"/>
        </p:scale>
        <p:origin x="936" y="66"/>
      </p:cViewPr>
      <p:guideLst>
        <p:guide orient="horz" pos="35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pitchFamily="84" charset="0"/>
                <a:ea typeface="+mn-ea"/>
                <a:cs typeface="Tahoma" pitchFamily="8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pitchFamily="84" charset="0"/>
                <a:ea typeface="+mn-ea"/>
                <a:cs typeface="Tahoma" pitchFamily="8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pitchFamily="84" charset="0"/>
                <a:ea typeface="+mn-ea"/>
                <a:cs typeface="Tahoma" pitchFamily="8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E0E46B8-A409-4541-A556-F25F423ABD50}" type="slidenum">
              <a:rPr lang="sv-SE" altLang="es-ES_tradnl"/>
              <a:pPr/>
              <a:t>‹Nº›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505285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84" charset="0"/>
        <a:ea typeface="ＭＳ Ｐゴシック" charset="0"/>
        <a:cs typeface="Tahoma" pitchFamily="8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84" charset="0"/>
        <a:ea typeface="Tahoma" charset="0"/>
        <a:cs typeface="Tahoma" pitchFamily="8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84" charset="0"/>
        <a:ea typeface="Tahoma" charset="0"/>
        <a:cs typeface="Tahoma" pitchFamily="8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84" charset="0"/>
        <a:ea typeface="Tahoma" charset="0"/>
        <a:cs typeface="Tahoma" pitchFamily="8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84" charset="0"/>
        <a:ea typeface="Tahoma" charset="0"/>
        <a:cs typeface="Tahoma" pitchFamily="8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FDB729F4-F5A8-DF47-B954-39C3C54E5AA7}" type="slidenum">
              <a:rPr lang="sv-SE" altLang="es-ES_tradnl" sz="1200"/>
              <a:pPr/>
              <a:t>1</a:t>
            </a:fld>
            <a:endParaRPr lang="sv-SE" altLang="es-ES_tradnl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PE" altLang="es-ES_tradnl">
              <a:latin typeface="Tahom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877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E46B8-A409-4541-A556-F25F423ABD50}" type="slidenum">
              <a:rPr lang="sv-SE" altLang="es-ES_tradnl" smtClean="0"/>
              <a:pPr/>
              <a:t>2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351609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E46B8-A409-4541-A556-F25F423ABD50}" type="slidenum">
              <a:rPr lang="sv-SE" altLang="es-ES_tradnl" smtClean="0"/>
              <a:pPr/>
              <a:t>12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142452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28B73-4647-9C42-AFC8-D6A6485F2E54}" type="slidenum">
              <a:rPr lang="sv-SE" altLang="es-ES_tradnl"/>
              <a:pPr/>
              <a:t>‹Nº›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23362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88DE9-D728-5E4D-A327-21E0B7588921}" type="slidenum">
              <a:rPr lang="sv-SE" altLang="es-ES_tradnl"/>
              <a:pPr/>
              <a:t>‹Nº›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77647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0CACC-30C4-3940-9248-72FF28BB4B44}" type="slidenum">
              <a:rPr lang="sv-SE" altLang="es-ES_tradnl"/>
              <a:pPr/>
              <a:t>‹Nº›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2074265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28B73-4647-9C42-AFC8-D6A6485F2E54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60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8D05F-0721-B44C-BDD8-8DC748046825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3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03A9B-B76F-7641-B11F-2B3B033FE215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2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5F71F-F608-5547-9465-09478DA758A0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90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B019C-4D93-EE40-9018-1908560B3A7A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03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D143F-4BBA-DA4D-8A82-067BB25BF4B5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72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FE03B-A459-674D-80EA-C5EA538449A1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90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2B2FD-032B-994B-BB7B-ED930F837733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2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8D05F-0721-B44C-BDD8-8DC748046825}" type="slidenum">
              <a:rPr lang="sv-SE" altLang="es-ES_tradnl"/>
              <a:pPr/>
              <a:t>‹Nº›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92313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agregarla</a:t>
            </a:r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D7A54-9A78-5F49-9E9C-F3535B0C36CC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7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88DE9-D728-5E4D-A327-21E0B7588921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37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0CACC-30C4-3940-9248-72FF28BB4B44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97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28B73-4647-9C42-AFC8-D6A6485F2E54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86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8D05F-0721-B44C-BDD8-8DC748046825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47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03A9B-B76F-7641-B11F-2B3B033FE215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69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5F71F-F608-5547-9465-09478DA758A0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61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B019C-4D93-EE40-9018-1908560B3A7A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98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D143F-4BBA-DA4D-8A82-067BB25BF4B5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00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FE03B-A459-674D-80EA-C5EA538449A1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8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03A9B-B76F-7641-B11F-2B3B033FE215}" type="slidenum">
              <a:rPr lang="sv-SE" altLang="es-ES_tradnl"/>
              <a:pPr/>
              <a:t>‹Nº›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1685053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2B2FD-032B-994B-BB7B-ED930F837733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25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agregarla</a:t>
            </a:r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D7A54-9A78-5F49-9E9C-F3535B0C36CC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91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88DE9-D728-5E4D-A327-21E0B7588921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75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0CACC-30C4-3940-9248-72FF28BB4B44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8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28B73-4647-9C42-AFC8-D6A6485F2E54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77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8D05F-0721-B44C-BDD8-8DC748046825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59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03A9B-B76F-7641-B11F-2B3B033FE215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87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5F71F-F608-5547-9465-09478DA758A0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67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B019C-4D93-EE40-9018-1908560B3A7A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9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D143F-4BBA-DA4D-8A82-067BB25BF4B5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4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5F71F-F608-5547-9465-09478DA758A0}" type="slidenum">
              <a:rPr lang="sv-SE" altLang="es-ES_tradnl"/>
              <a:pPr/>
              <a:t>‹Nº›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18270189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FE03B-A459-674D-80EA-C5EA538449A1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2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2B2FD-032B-994B-BB7B-ED930F837733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14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agregarla</a:t>
            </a:r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D7A54-9A78-5F49-9E9C-F3535B0C36CC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43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88DE9-D728-5E4D-A327-21E0B7588921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43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0CACC-30C4-3940-9248-72FF28BB4B44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3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B019C-4D93-EE40-9018-1908560B3A7A}" type="slidenum">
              <a:rPr lang="sv-SE" altLang="es-ES_tradnl"/>
              <a:pPr/>
              <a:t>‹Nº›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198689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D143F-4BBA-DA4D-8A82-067BB25BF4B5}" type="slidenum">
              <a:rPr lang="sv-SE" altLang="es-ES_tradnl"/>
              <a:pPr/>
              <a:t>‹Nº›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39185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FE03B-A459-674D-80EA-C5EA538449A1}" type="slidenum">
              <a:rPr lang="sv-SE" altLang="es-ES_tradnl"/>
              <a:pPr/>
              <a:t>‹Nº›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175528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2B2FD-032B-994B-BB7B-ED930F837733}" type="slidenum">
              <a:rPr lang="sv-SE" altLang="es-ES_tradnl"/>
              <a:pPr/>
              <a:t>‹Nº›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106707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agregarla</a:t>
            </a:r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D7A54-9A78-5F49-9E9C-F3535B0C36CC}" type="slidenum">
              <a:rPr lang="sv-SE" altLang="es-ES_tradnl"/>
              <a:pPr/>
              <a:t>‹Nº›</a:t>
            </a:fld>
            <a:endParaRPr lang="sv-SE" altLang="es-ES_tradnl"/>
          </a:p>
        </p:txBody>
      </p:sp>
    </p:spTree>
    <p:extLst>
      <p:ext uri="{BB962C8B-B14F-4D97-AF65-F5344CB8AC3E}">
        <p14:creationId xmlns:p14="http://schemas.microsoft.com/office/powerpoint/2010/main" val="72592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Clic para editar título</a:t>
            </a:r>
            <a:endParaRPr lang="sv-SE" altLang="es-ES_trad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  <a:endParaRPr lang="sv-SE" altLang="es-ES_trad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ahoma" pitchFamily="84" charset="0"/>
                <a:ea typeface="+mn-ea"/>
                <a:cs typeface="Tahoma" pitchFamily="8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ahoma" pitchFamily="84" charset="0"/>
                <a:ea typeface="+mn-ea"/>
                <a:cs typeface="Tahoma" pitchFamily="8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B1D03B1-5F8C-A54E-89A3-6003CD284615}" type="slidenum">
              <a:rPr lang="sv-SE" altLang="es-ES_tradnl"/>
              <a:pPr/>
              <a:t>‹Nº›</a:t>
            </a:fld>
            <a:endParaRPr lang="sv-SE" altLang="es-ES_tradnl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324600"/>
            <a:ext cx="9144000" cy="304800"/>
          </a:xfrm>
          <a:prstGeom prst="rect">
            <a:avLst/>
          </a:prstGeom>
          <a:solidFill>
            <a:srgbClr val="639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es-PE" altLang="es-PE">
              <a:ea typeface="+mn-ea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60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es-PE" altLang="es-PE">
              <a:ea typeface="+mn-ea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6400800" y="63246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>
              <a:defRPr/>
            </a:pPr>
            <a:r>
              <a:rPr lang="sv-SE" altLang="es-PE" sz="1400">
                <a:solidFill>
                  <a:schemeClr val="bg1"/>
                </a:solidFill>
                <a:ea typeface="+mn-ea"/>
              </a:rPr>
              <a:t>International</a:t>
            </a:r>
            <a:r>
              <a:rPr lang="sv-SE" altLang="es-PE" sz="1300">
                <a:solidFill>
                  <a:schemeClr val="bg1"/>
                </a:solidFill>
                <a:ea typeface="+mn-ea"/>
              </a:rPr>
              <a:t> IDEA</a:t>
            </a:r>
          </a:p>
        </p:txBody>
      </p:sp>
      <p:pic>
        <p:nvPicPr>
          <p:cNvPr id="1034" name="Picture 14" descr="idea_small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1422400" y="1346200"/>
            <a:ext cx="254000" cy="254000"/>
          </a:xfrm>
          <a:prstGeom prst="rect">
            <a:avLst/>
          </a:prstGeom>
          <a:solidFill>
            <a:srgbClr val="003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es-PE" altLang="es-PE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ahom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ahom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ahom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ahom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Clic para editar título</a:t>
            </a:r>
            <a:endParaRPr lang="sv-SE" altLang="es-ES_trad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  <a:endParaRPr lang="sv-SE" altLang="es-ES_trad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ahoma" pitchFamily="84" charset="0"/>
                <a:ea typeface="+mn-ea"/>
                <a:cs typeface="Tahoma" pitchFamily="84" charset="0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ahoma" pitchFamily="84" charset="0"/>
                <a:ea typeface="+mn-ea"/>
                <a:cs typeface="Tahoma" pitchFamily="84" charset="0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B1D03B1-5F8C-A54E-89A3-6003CD284615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324600"/>
            <a:ext cx="9144000" cy="304800"/>
          </a:xfrm>
          <a:prstGeom prst="rect">
            <a:avLst/>
          </a:prstGeom>
          <a:solidFill>
            <a:srgbClr val="639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es-PE" altLang="es-PE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60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es-PE" altLang="es-PE">
              <a:solidFill>
                <a:srgbClr val="000000"/>
              </a:solidFill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6400800" y="63246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>
              <a:defRPr/>
            </a:pPr>
            <a:r>
              <a:rPr lang="sv-SE" altLang="es-PE" sz="1400">
                <a:solidFill>
                  <a:srgbClr val="FFFFFF"/>
                </a:solidFill>
              </a:rPr>
              <a:t>International</a:t>
            </a:r>
            <a:r>
              <a:rPr lang="sv-SE" altLang="es-PE" sz="1300">
                <a:solidFill>
                  <a:srgbClr val="FFFFFF"/>
                </a:solidFill>
              </a:rPr>
              <a:t> IDEA</a:t>
            </a:r>
          </a:p>
        </p:txBody>
      </p:sp>
      <p:pic>
        <p:nvPicPr>
          <p:cNvPr id="1034" name="Picture 14" descr="idea_small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1422400" y="1346200"/>
            <a:ext cx="254000" cy="254000"/>
          </a:xfrm>
          <a:prstGeom prst="rect">
            <a:avLst/>
          </a:prstGeom>
          <a:solidFill>
            <a:srgbClr val="003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es-PE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7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ahom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ahom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ahom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ahom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Clic para editar título</a:t>
            </a:r>
            <a:endParaRPr lang="sv-SE" altLang="es-ES_trad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  <a:endParaRPr lang="sv-SE" altLang="es-ES_trad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ahoma" pitchFamily="84" charset="0"/>
                <a:ea typeface="+mn-ea"/>
                <a:cs typeface="Tahoma" pitchFamily="84" charset="0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ahoma" pitchFamily="84" charset="0"/>
                <a:ea typeface="+mn-ea"/>
                <a:cs typeface="Tahoma" pitchFamily="84" charset="0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B1D03B1-5F8C-A54E-89A3-6003CD284615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324600"/>
            <a:ext cx="9144000" cy="304800"/>
          </a:xfrm>
          <a:prstGeom prst="rect">
            <a:avLst/>
          </a:prstGeom>
          <a:solidFill>
            <a:srgbClr val="639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es-PE" altLang="es-PE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60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es-PE" altLang="es-PE">
              <a:solidFill>
                <a:srgbClr val="000000"/>
              </a:solidFill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6400800" y="63246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>
              <a:defRPr/>
            </a:pPr>
            <a:r>
              <a:rPr lang="sv-SE" altLang="es-PE" sz="1400">
                <a:solidFill>
                  <a:srgbClr val="FFFFFF"/>
                </a:solidFill>
              </a:rPr>
              <a:t>International</a:t>
            </a:r>
            <a:r>
              <a:rPr lang="sv-SE" altLang="es-PE" sz="1300">
                <a:solidFill>
                  <a:srgbClr val="FFFFFF"/>
                </a:solidFill>
              </a:rPr>
              <a:t> IDEA</a:t>
            </a:r>
          </a:p>
        </p:txBody>
      </p:sp>
      <p:pic>
        <p:nvPicPr>
          <p:cNvPr id="1034" name="Picture 14" descr="idea_small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1422400" y="1346200"/>
            <a:ext cx="254000" cy="254000"/>
          </a:xfrm>
          <a:prstGeom prst="rect">
            <a:avLst/>
          </a:prstGeom>
          <a:solidFill>
            <a:srgbClr val="003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es-PE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3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ahom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ahom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ahom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ahom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Clic para editar título</a:t>
            </a:r>
            <a:endParaRPr lang="sv-SE" altLang="es-ES_trad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  <a:endParaRPr lang="sv-SE" altLang="es-ES_trad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ahoma" pitchFamily="84" charset="0"/>
                <a:ea typeface="+mn-ea"/>
                <a:cs typeface="Tahoma" pitchFamily="84" charset="0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ahoma" pitchFamily="84" charset="0"/>
                <a:ea typeface="+mn-ea"/>
                <a:cs typeface="Tahoma" pitchFamily="84" charset="0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B1D03B1-5F8C-A54E-89A3-6003CD284615}" type="slidenum">
              <a:rPr lang="sv-SE" altLang="es-ES_tradnl">
                <a:solidFill>
                  <a:srgbClr val="000000"/>
                </a:solidFill>
              </a:rPr>
              <a:pPr/>
              <a:t>‹Nº›</a:t>
            </a:fld>
            <a:endParaRPr lang="sv-SE" altLang="es-ES_tradnl">
              <a:solidFill>
                <a:srgbClr val="000000"/>
              </a:solidFill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324600"/>
            <a:ext cx="9144000" cy="304800"/>
          </a:xfrm>
          <a:prstGeom prst="rect">
            <a:avLst/>
          </a:prstGeom>
          <a:solidFill>
            <a:srgbClr val="639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es-PE" altLang="es-PE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60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es-PE" altLang="es-PE">
              <a:solidFill>
                <a:srgbClr val="000000"/>
              </a:solidFill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6400800" y="63246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>
              <a:defRPr/>
            </a:pPr>
            <a:r>
              <a:rPr lang="sv-SE" altLang="es-PE" sz="1400">
                <a:solidFill>
                  <a:srgbClr val="FFFFFF"/>
                </a:solidFill>
              </a:rPr>
              <a:t>International</a:t>
            </a:r>
            <a:r>
              <a:rPr lang="sv-SE" altLang="es-PE" sz="1300">
                <a:solidFill>
                  <a:srgbClr val="FFFFFF"/>
                </a:solidFill>
              </a:rPr>
              <a:t> IDEA</a:t>
            </a:r>
          </a:p>
        </p:txBody>
      </p:sp>
      <p:pic>
        <p:nvPicPr>
          <p:cNvPr id="1034" name="Picture 14" descr="idea_small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1422400" y="1346200"/>
            <a:ext cx="254000" cy="254000"/>
          </a:xfrm>
          <a:prstGeom prst="rect">
            <a:avLst/>
          </a:prstGeom>
          <a:solidFill>
            <a:srgbClr val="003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endParaRPr lang="es-PE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1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ea typeface="ＭＳ Ｐゴシック" charset="0"/>
          <a:cs typeface="Tahoma" pitchFamily="8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84" charset="0"/>
          <a:cs typeface="Tahoma" pitchFamily="8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ahom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ahom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ahom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ahom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2600" y="2302669"/>
            <a:ext cx="6400800" cy="821531"/>
          </a:xfrm>
        </p:spPr>
        <p:txBody>
          <a:bodyPr/>
          <a:lstStyle/>
          <a:p>
            <a:r>
              <a:rPr lang="es-PE" sz="4400" dirty="0" smtClean="0">
                <a:solidFill>
                  <a:srgbClr val="003164"/>
                </a:solidFill>
              </a:rPr>
              <a:t>La importancia de la participación ciudadana</a:t>
            </a:r>
            <a:endParaRPr lang="es-PE" sz="4400" dirty="0">
              <a:solidFill>
                <a:srgbClr val="003164"/>
              </a:solidFill>
            </a:endParaRPr>
          </a:p>
        </p:txBody>
      </p:sp>
      <p:pic>
        <p:nvPicPr>
          <p:cNvPr id="14338" name="Picture 6" descr="idea_small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7"/>
          <p:cNvSpPr>
            <a:spLocks noChangeArrowheads="1"/>
          </p:cNvSpPr>
          <p:nvPr/>
        </p:nvSpPr>
        <p:spPr bwMode="auto">
          <a:xfrm>
            <a:off x="0" y="3962400"/>
            <a:ext cx="1295400" cy="1600200"/>
          </a:xfrm>
          <a:prstGeom prst="rect">
            <a:avLst/>
          </a:prstGeom>
          <a:solidFill>
            <a:srgbClr val="6395C3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endParaRPr lang="es-PE" altLang="es-ES_tradnl"/>
          </a:p>
        </p:txBody>
      </p:sp>
      <p:sp>
        <p:nvSpPr>
          <p:cNvPr id="14340" name="Rectangle 18"/>
          <p:cNvSpPr>
            <a:spLocks noChangeArrowheads="1"/>
          </p:cNvSpPr>
          <p:nvPr/>
        </p:nvSpPr>
        <p:spPr bwMode="auto">
          <a:xfrm>
            <a:off x="914400" y="4953000"/>
            <a:ext cx="838200" cy="838200"/>
          </a:xfrm>
          <a:prstGeom prst="rect">
            <a:avLst/>
          </a:prstGeom>
          <a:noFill/>
          <a:ln w="12700">
            <a:solidFill>
              <a:srgbClr val="6395C3">
                <a:alpha val="5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endParaRPr lang="es-PE" altLang="es-ES_tradnl"/>
          </a:p>
        </p:txBody>
      </p:sp>
      <p:sp>
        <p:nvSpPr>
          <p:cNvPr id="14341" name="Rectangle 19"/>
          <p:cNvSpPr>
            <a:spLocks noChangeArrowheads="1"/>
          </p:cNvSpPr>
          <p:nvPr/>
        </p:nvSpPr>
        <p:spPr bwMode="auto">
          <a:xfrm>
            <a:off x="609600" y="5334000"/>
            <a:ext cx="990600" cy="990600"/>
          </a:xfrm>
          <a:prstGeom prst="rect">
            <a:avLst/>
          </a:prstGeom>
          <a:solidFill>
            <a:srgbClr val="6395C3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endParaRPr lang="es-PE" altLang="es-ES_tradnl"/>
          </a:p>
        </p:txBody>
      </p:sp>
      <p:sp>
        <p:nvSpPr>
          <p:cNvPr id="14342" name="Rectangle 18"/>
          <p:cNvSpPr>
            <a:spLocks noChangeArrowheads="1"/>
          </p:cNvSpPr>
          <p:nvPr/>
        </p:nvSpPr>
        <p:spPr bwMode="auto">
          <a:xfrm>
            <a:off x="914400" y="4953000"/>
            <a:ext cx="838200" cy="838200"/>
          </a:xfrm>
          <a:prstGeom prst="rect">
            <a:avLst/>
          </a:prstGeom>
          <a:noFill/>
          <a:ln w="12700">
            <a:solidFill>
              <a:srgbClr val="6395C3">
                <a:alpha val="5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endParaRPr lang="es-PE" altLang="es-ES_tradnl"/>
          </a:p>
        </p:txBody>
      </p:sp>
      <p:sp>
        <p:nvSpPr>
          <p:cNvPr id="14343" name="Rectangle 3"/>
          <p:cNvSpPr txBox="1">
            <a:spLocks noChangeArrowheads="1"/>
          </p:cNvSpPr>
          <p:nvPr/>
        </p:nvSpPr>
        <p:spPr bwMode="auto">
          <a:xfrm>
            <a:off x="2514600" y="4519612"/>
            <a:ext cx="5638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s-PE" altLang="es-ES_tradnl" dirty="0" smtClean="0"/>
              <a:t>Percy Medina</a:t>
            </a:r>
          </a:p>
          <a:p>
            <a:pPr algn="r" eaLnBrk="1" hangingPunct="1">
              <a:spcBef>
                <a:spcPct val="20000"/>
              </a:spcBef>
            </a:pPr>
            <a:r>
              <a:rPr lang="es-PE" altLang="es-ES_tradnl" dirty="0" smtClean="0"/>
              <a:t>IDEA Internacional – Perú</a:t>
            </a:r>
            <a:endParaRPr lang="es-PE" altLang="es-ES_trad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7774632" cy="871736"/>
          </a:xfrm>
        </p:spPr>
        <p:txBody>
          <a:bodyPr/>
          <a:lstStyle/>
          <a:p>
            <a:pPr marL="0" indent="0" algn="just">
              <a:buNone/>
            </a:pPr>
            <a:r>
              <a:rPr lang="es-PE" sz="1800" dirty="0" smtClean="0"/>
              <a:t>En los países sin un registro permanente la ciudadanía puede participar activamente en promover el registro de votantes. Y donde hay un registro permanente puede participar en su actualización y auditoria.</a:t>
            </a:r>
            <a:endParaRPr lang="es-PE" sz="1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190456" cy="947192"/>
          </a:xfrm>
        </p:spPr>
        <p:txBody>
          <a:bodyPr/>
          <a:lstStyle/>
          <a:p>
            <a:r>
              <a:rPr lang="es-PE" sz="3200" dirty="0" smtClean="0"/>
              <a:t>     </a:t>
            </a:r>
            <a:r>
              <a:rPr lang="es-PE" sz="3200" dirty="0"/>
              <a:t>4</a:t>
            </a:r>
            <a:r>
              <a:rPr lang="es-PE" sz="3200" dirty="0" smtClean="0"/>
              <a:t>) Registro de votantes</a:t>
            </a:r>
            <a:endParaRPr lang="es-PE" sz="32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39552" y="3068960"/>
            <a:ext cx="338437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Tahoma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Tahoma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Tahoma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Tahoma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endParaRPr lang="es-P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13237"/>
            <a:ext cx="61277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2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00808"/>
            <a:ext cx="5400600" cy="4464496"/>
          </a:xfrm>
        </p:spPr>
        <p:txBody>
          <a:bodyPr/>
          <a:lstStyle/>
          <a:p>
            <a:pPr marL="0" lvl="0" indent="0" algn="just" fontAlgn="auto">
              <a:spcAft>
                <a:spcPts val="0"/>
              </a:spcAft>
              <a:buNone/>
            </a:pPr>
            <a:r>
              <a:rPr lang="es-PE" sz="1400" b="1" kern="1200" dirty="0" smtClean="0">
                <a:solidFill>
                  <a:prstClr val="black"/>
                </a:solidFill>
                <a:ea typeface="+mn-ea"/>
              </a:rPr>
              <a:t>Seguimiento al </a:t>
            </a:r>
            <a:r>
              <a:rPr lang="es-PE" sz="1400" b="1" kern="1200" dirty="0">
                <a:solidFill>
                  <a:prstClr val="black"/>
                </a:solidFill>
                <a:ea typeface="+mn-ea"/>
              </a:rPr>
              <a:t>financiamiento de los </a:t>
            </a:r>
            <a:r>
              <a:rPr lang="es-PE" sz="1400" b="1" kern="1200" dirty="0" smtClean="0">
                <a:solidFill>
                  <a:prstClr val="black"/>
                </a:solidFill>
                <a:ea typeface="+mn-ea"/>
              </a:rPr>
              <a:t>partidos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endParaRPr lang="es-PE" sz="1400" kern="1200" dirty="0">
              <a:solidFill>
                <a:prstClr val="black"/>
              </a:solidFill>
              <a:ea typeface="+mn-ea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400" b="1" kern="1200" dirty="0">
                <a:solidFill>
                  <a:prstClr val="black"/>
                </a:solidFill>
              </a:rPr>
              <a:t>Hackeo al Financiamiento </a:t>
            </a:r>
            <a:r>
              <a:rPr lang="es-PE" sz="1400" b="1" kern="1200" dirty="0" smtClean="0">
                <a:solidFill>
                  <a:prstClr val="black"/>
                </a:solidFill>
              </a:rPr>
              <a:t>Político. </a:t>
            </a:r>
            <a:r>
              <a:rPr lang="es-PE" sz="1400" kern="1200" dirty="0" err="1" smtClean="0">
                <a:solidFill>
                  <a:prstClr val="black"/>
                </a:solidFill>
              </a:rPr>
              <a:t>Proetica</a:t>
            </a:r>
            <a:r>
              <a:rPr lang="es-PE" sz="1400" kern="1200" dirty="0" smtClean="0">
                <a:solidFill>
                  <a:prstClr val="black"/>
                </a:solidFill>
              </a:rPr>
              <a:t>, capítulo peruano de </a:t>
            </a:r>
            <a:r>
              <a:rPr lang="es-PE" sz="1400" kern="1200" dirty="0" err="1" smtClean="0">
                <a:solidFill>
                  <a:prstClr val="black"/>
                </a:solidFill>
              </a:rPr>
              <a:t>Transparency</a:t>
            </a:r>
            <a:r>
              <a:rPr lang="es-PE" sz="1400" kern="1200" dirty="0" smtClean="0">
                <a:solidFill>
                  <a:prstClr val="black"/>
                </a:solidFill>
              </a:rPr>
              <a:t> International recogió información mediante </a:t>
            </a:r>
            <a:r>
              <a:rPr lang="es-PE" sz="1400" kern="1200" dirty="0">
                <a:solidFill>
                  <a:prstClr val="black"/>
                </a:solidFill>
              </a:rPr>
              <a:t>la observación de gastos en mítines, pasacalles y actividades </a:t>
            </a:r>
            <a:r>
              <a:rPr lang="es-PE" sz="1400" kern="1200" dirty="0" err="1">
                <a:solidFill>
                  <a:prstClr val="black"/>
                </a:solidFill>
              </a:rPr>
              <a:t>profondos</a:t>
            </a:r>
            <a:r>
              <a:rPr lang="es-PE" sz="1400" kern="1200" dirty="0">
                <a:solidFill>
                  <a:prstClr val="black"/>
                </a:solidFill>
              </a:rPr>
              <a:t> de las agrupaciones </a:t>
            </a:r>
            <a:r>
              <a:rPr lang="es-PE" sz="1400" kern="1200" dirty="0" smtClean="0">
                <a:solidFill>
                  <a:prstClr val="black"/>
                </a:solidFill>
              </a:rPr>
              <a:t>participantes en la elección presidencial peruana de 2016.</a:t>
            </a:r>
            <a:endParaRPr lang="es-PE" sz="1400" b="1" kern="1200" dirty="0">
              <a:solidFill>
                <a:prstClr val="black"/>
              </a:solidFill>
            </a:endParaRPr>
          </a:p>
          <a:p>
            <a:pPr lvl="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400" b="1" kern="1200" dirty="0" smtClean="0">
                <a:solidFill>
                  <a:prstClr val="black"/>
                </a:solidFill>
                <a:ea typeface="+mn-ea"/>
              </a:rPr>
              <a:t>Fondos </a:t>
            </a:r>
            <a:r>
              <a:rPr lang="es-PE" sz="1400" b="1" kern="1200" dirty="0">
                <a:solidFill>
                  <a:prstClr val="black"/>
                </a:solidFill>
                <a:ea typeface="+mn-ea"/>
              </a:rPr>
              <a:t>de </a:t>
            </a:r>
            <a:r>
              <a:rPr lang="es-PE" sz="1400" b="1" kern="1200" dirty="0" smtClean="0">
                <a:solidFill>
                  <a:prstClr val="black"/>
                </a:solidFill>
                <a:ea typeface="+mn-ea"/>
              </a:rPr>
              <a:t>Papel </a:t>
            </a:r>
            <a:r>
              <a:rPr lang="es-PE" sz="1400" kern="1200" dirty="0" smtClean="0">
                <a:solidFill>
                  <a:prstClr val="black"/>
                </a:solidFill>
                <a:ea typeface="+mn-ea"/>
              </a:rPr>
              <a:t>del grupo periodístico </a:t>
            </a:r>
            <a:r>
              <a:rPr lang="es-PE" sz="1400" b="1" kern="1200" dirty="0" smtClean="0">
                <a:solidFill>
                  <a:prstClr val="black"/>
                </a:solidFill>
                <a:ea typeface="+mn-ea"/>
              </a:rPr>
              <a:t>Ojo Público</a:t>
            </a:r>
            <a:r>
              <a:rPr lang="es-PE" sz="1400" kern="1200" dirty="0" smtClean="0">
                <a:solidFill>
                  <a:prstClr val="black"/>
                </a:solidFill>
                <a:ea typeface="+mn-ea"/>
              </a:rPr>
              <a:t>. Consiste en una base de datos  sobre el dinero usado por las organizaciones partidarias. 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r>
              <a:rPr lang="es-PE" sz="1400" b="1" kern="1200" dirty="0" smtClean="0">
                <a:solidFill>
                  <a:prstClr val="black"/>
                </a:solidFill>
                <a:ea typeface="+mn-ea"/>
              </a:rPr>
              <a:t>Organización de Pactos Éticos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r>
              <a:rPr lang="es-PE" sz="1400" kern="1200" dirty="0" smtClean="0">
                <a:solidFill>
                  <a:prstClr val="black"/>
                </a:solidFill>
                <a:ea typeface="+mn-ea"/>
              </a:rPr>
              <a:t>Impulsados por </a:t>
            </a:r>
            <a:r>
              <a:rPr lang="es-PE" sz="1400" kern="1200" dirty="0" err="1" smtClean="0">
                <a:solidFill>
                  <a:prstClr val="black"/>
                </a:solidFill>
                <a:ea typeface="+mn-ea"/>
              </a:rPr>
              <a:t>organizaciónes</a:t>
            </a:r>
            <a:r>
              <a:rPr lang="es-PE" sz="1400" kern="1200" dirty="0" smtClean="0">
                <a:solidFill>
                  <a:prstClr val="black"/>
                </a:solidFill>
                <a:ea typeface="+mn-ea"/>
              </a:rPr>
              <a:t> de sociedad civil, organismos electorales o fórmulas mixtas.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r>
              <a:rPr lang="es-PE" sz="1400" b="1" kern="1200" dirty="0" smtClean="0">
                <a:solidFill>
                  <a:prstClr val="black"/>
                </a:solidFill>
                <a:ea typeface="+mn-ea"/>
              </a:rPr>
              <a:t>Organización de debates entre candidatos </a:t>
            </a:r>
            <a:endParaRPr lang="es-PE" sz="1400" kern="1200" dirty="0" smtClean="0">
              <a:solidFill>
                <a:prstClr val="black"/>
              </a:solidFill>
              <a:ea typeface="+mn-ea"/>
            </a:endParaRPr>
          </a:p>
          <a:p>
            <a:pPr marL="0" lvl="0" indent="0" algn="just" fontAlgn="auto">
              <a:spcAft>
                <a:spcPts val="0"/>
              </a:spcAft>
              <a:buNone/>
            </a:pPr>
            <a:r>
              <a:rPr lang="es-PE" sz="1400" kern="1200" dirty="0" smtClean="0">
                <a:solidFill>
                  <a:prstClr val="black"/>
                </a:solidFill>
                <a:ea typeface="+mn-ea"/>
              </a:rPr>
              <a:t>Es útil para proveer información a votantes y para responsabilizarlos por sus promesas. En algunos formatos permite la participación de votantes con preguntas o temas.</a:t>
            </a:r>
            <a:endParaRPr lang="es-PE" sz="1400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2400" cy="1143000"/>
          </a:xfrm>
        </p:spPr>
        <p:txBody>
          <a:bodyPr/>
          <a:lstStyle/>
          <a:p>
            <a:r>
              <a:rPr lang="es-PE" sz="3200" b="1" dirty="0" smtClean="0"/>
              <a:t>     </a:t>
            </a:r>
            <a:r>
              <a:rPr lang="es-PE" sz="3200" dirty="0" smtClean="0"/>
              <a:t>5) Campaña electoral</a:t>
            </a:r>
            <a:endParaRPr lang="es-PE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2519" b="4905"/>
          <a:stretch/>
        </p:blipFill>
        <p:spPr bwMode="auto">
          <a:xfrm>
            <a:off x="6444208" y="4293096"/>
            <a:ext cx="2016224" cy="14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86" y="2132856"/>
            <a:ext cx="24002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6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4030216" cy="2023864"/>
          </a:xfrm>
        </p:spPr>
        <p:txBody>
          <a:bodyPr/>
          <a:lstStyle/>
          <a:p>
            <a:pPr marL="0" lvl="0" indent="0" algn="just">
              <a:buNone/>
            </a:pPr>
            <a:r>
              <a:rPr lang="es-PE" sz="1800" dirty="0" smtClean="0">
                <a:solidFill>
                  <a:srgbClr val="000000"/>
                </a:solidFill>
              </a:rPr>
              <a:t>Es el momento cumbre de participación ciudadana por ser casi universal. En </a:t>
            </a:r>
            <a:r>
              <a:rPr lang="es-PE" sz="1800" dirty="0">
                <a:solidFill>
                  <a:srgbClr val="000000"/>
                </a:solidFill>
              </a:rPr>
              <a:t>las recientes elecciones presidenciales mexicanas, la participación ciudadana fue del 63.42%, siendo la cifra más alta de la historia electoral </a:t>
            </a:r>
            <a:r>
              <a:rPr lang="es-PE" sz="1800" dirty="0" smtClean="0">
                <a:solidFill>
                  <a:srgbClr val="000000"/>
                </a:solidFill>
              </a:rPr>
              <a:t>del país. </a:t>
            </a:r>
          </a:p>
          <a:p>
            <a:pPr marL="0" lvl="0" indent="0" algn="just">
              <a:buNone/>
            </a:pPr>
            <a:endParaRPr lang="es-PE" sz="1800" dirty="0" smtClean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es-PE" sz="1800" dirty="0">
                <a:solidFill>
                  <a:srgbClr val="000000"/>
                </a:solidFill>
              </a:rPr>
              <a:t>El rol de los ciudadanos que participan como observadores </a:t>
            </a:r>
            <a:r>
              <a:rPr lang="es-PE" sz="1800" dirty="0" smtClean="0">
                <a:solidFill>
                  <a:srgbClr val="000000"/>
                </a:solidFill>
              </a:rPr>
              <a:t>electorales voluntarios </a:t>
            </a:r>
            <a:r>
              <a:rPr lang="es-PE" sz="1800" dirty="0">
                <a:solidFill>
                  <a:srgbClr val="000000"/>
                </a:solidFill>
              </a:rPr>
              <a:t>es fundamental para la </a:t>
            </a:r>
            <a:r>
              <a:rPr lang="es-PE" sz="1800" dirty="0" smtClean="0">
                <a:solidFill>
                  <a:srgbClr val="000000"/>
                </a:solidFill>
              </a:rPr>
              <a:t>confianza en la elección. </a:t>
            </a:r>
            <a:endParaRPr lang="es-P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PE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143000"/>
          </a:xfrm>
        </p:spPr>
        <p:txBody>
          <a:bodyPr/>
          <a:lstStyle/>
          <a:p>
            <a:r>
              <a:rPr lang="es-PE" sz="3200" b="1" dirty="0" smtClean="0"/>
              <a:t>     </a:t>
            </a:r>
            <a:r>
              <a:rPr lang="es-PE" sz="3200" dirty="0"/>
              <a:t>6</a:t>
            </a:r>
            <a:r>
              <a:rPr lang="es-PE" sz="3200" dirty="0" smtClean="0"/>
              <a:t>) Jornada electoral</a:t>
            </a:r>
            <a:endParaRPr lang="es-PE" sz="32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743908" cy="24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5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16824" cy="1440160"/>
          </a:xfrm>
        </p:spPr>
        <p:txBody>
          <a:bodyPr/>
          <a:lstStyle/>
          <a:p>
            <a:r>
              <a:rPr lang="es-PE" sz="3200" dirty="0" smtClean="0"/>
              <a:t>7) Verificación y promulgación de resultados</a:t>
            </a:r>
            <a:endParaRPr lang="es-PE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1600" y="1992338"/>
            <a:ext cx="7632848" cy="1656184"/>
          </a:xfrm>
        </p:spPr>
        <p:txBody>
          <a:bodyPr/>
          <a:lstStyle/>
          <a:p>
            <a:pPr marL="0" indent="0" algn="just">
              <a:buNone/>
            </a:pPr>
            <a:r>
              <a:rPr lang="es-PE" sz="1800" dirty="0" smtClean="0"/>
              <a:t>La observación electoral ciudadana puede incluir la verificación de cómputos y recuentos. También el mantenimiento del orden y la ausencia de violencia.</a:t>
            </a:r>
            <a:endParaRPr lang="es-PE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56992"/>
            <a:ext cx="4320480" cy="24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lang="es-PE" sz="3200" dirty="0"/>
              <a:t>8</a:t>
            </a:r>
            <a:r>
              <a:rPr lang="es-PE" sz="3200" dirty="0" smtClean="0"/>
              <a:t>) Post-elecciones</a:t>
            </a:r>
            <a:endParaRPr lang="es-PE" sz="3200" dirty="0"/>
          </a:p>
        </p:txBody>
      </p:sp>
      <p:sp>
        <p:nvSpPr>
          <p:cNvPr id="5" name="CuadroTexto 4"/>
          <p:cNvSpPr txBox="1"/>
          <p:nvPr/>
        </p:nvSpPr>
        <p:spPr bwMode="auto">
          <a:xfrm>
            <a:off x="179512" y="1988840"/>
            <a:ext cx="3384376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PE" sz="1800" dirty="0" smtClean="0">
                <a:solidFill>
                  <a:srgbClr val="000000"/>
                </a:solidFill>
              </a:rPr>
              <a:t>Los procesos electorales pueden y deben evaluarse. </a:t>
            </a:r>
          </a:p>
          <a:p>
            <a:pPr algn="just">
              <a:spcBef>
                <a:spcPct val="20000"/>
              </a:spcBef>
            </a:pPr>
            <a:r>
              <a:rPr lang="es-PE" sz="1800" dirty="0" smtClean="0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s-PE" sz="1800" dirty="0" smtClean="0">
                <a:solidFill>
                  <a:srgbClr val="000000"/>
                </a:solidFill>
              </a:rPr>
              <a:t>Las instituciones de la sociedad civil y las universidades investigan sobre diferentes temas relacionados a las elecciones.</a:t>
            </a:r>
            <a:endParaRPr lang="x-none" sz="1800" dirty="0">
              <a:solidFill>
                <a:srgbClr val="00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37044"/>
            <a:ext cx="5031852" cy="50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1143000"/>
          </a:xfrm>
        </p:spPr>
        <p:txBody>
          <a:bodyPr/>
          <a:lstStyle/>
          <a:p>
            <a:r>
              <a:rPr lang="es-PE" sz="3200" dirty="0" smtClean="0"/>
              <a:t>A manera de conclusión</a:t>
            </a:r>
            <a:endParaRPr lang="es-PE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pPr algn="just"/>
            <a:r>
              <a:rPr lang="es-PE" dirty="0" smtClean="0"/>
              <a:t>La participación ciudadana enriquece la democracia representativa y le da calidad.</a:t>
            </a:r>
          </a:p>
          <a:p>
            <a:pPr algn="just"/>
            <a:r>
              <a:rPr lang="es-PE" dirty="0" smtClean="0"/>
              <a:t>Cuando es transversal a todos los grupos sociales refuerza la cultura democrática</a:t>
            </a:r>
          </a:p>
          <a:p>
            <a:pPr algn="just"/>
            <a:r>
              <a:rPr lang="es-PE" dirty="0" smtClean="0"/>
              <a:t>Se puede dar a lo largo de todo el ciclo electoral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771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3" y="404813"/>
            <a:ext cx="6908949" cy="1143000"/>
          </a:xfrm>
        </p:spPr>
        <p:txBody>
          <a:bodyPr/>
          <a:lstStyle/>
          <a:p>
            <a:r>
              <a:rPr lang="es-PE" altLang="es-ES_tradnl" sz="3200" dirty="0" smtClean="0">
                <a:ea typeface="ＭＳ Ｐゴシック" charset="-128"/>
              </a:rPr>
              <a:t>La importancia de la participación ciudadana</a:t>
            </a:r>
            <a:endParaRPr lang="es-PE" altLang="es-ES_tradnl" sz="3200" dirty="0">
              <a:ea typeface="ＭＳ Ｐゴシック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96900" indent="-457200" algn="just">
              <a:buAutoNum type="arabicPeriod"/>
            </a:pPr>
            <a:r>
              <a:rPr lang="es-PE" altLang="es-ES_tradnl" sz="1800" dirty="0" smtClean="0">
                <a:ea typeface="ＭＳ Ｐゴシック" charset="-128"/>
              </a:rPr>
              <a:t>La participación ciudadana en una democracia representativa.</a:t>
            </a:r>
          </a:p>
          <a:p>
            <a:pPr marL="596900" indent="-457200" algn="just">
              <a:buAutoNum type="arabicPeriod"/>
            </a:pPr>
            <a:endParaRPr lang="es-PE" altLang="es-ES_tradnl" sz="1800" dirty="0" smtClean="0">
              <a:ea typeface="ＭＳ Ｐゴシック" charset="-128"/>
            </a:endParaRPr>
          </a:p>
          <a:p>
            <a:pPr marL="596900" indent="-457200" algn="just">
              <a:buAutoNum type="arabicPeriod"/>
            </a:pPr>
            <a:r>
              <a:rPr lang="es-PE" altLang="es-ES_tradnl" sz="1800" dirty="0" smtClean="0">
                <a:ea typeface="ＭＳ Ｐゴシック" charset="-128"/>
              </a:rPr>
              <a:t>La participación más allá del voto</a:t>
            </a:r>
          </a:p>
          <a:p>
            <a:pPr marL="596900" indent="-457200" algn="just">
              <a:buAutoNum type="arabicPeriod"/>
            </a:pPr>
            <a:endParaRPr lang="es-PE" altLang="es-ES_tradnl" sz="1800" dirty="0" smtClean="0">
              <a:ea typeface="ＭＳ Ｐゴシック" charset="-128"/>
            </a:endParaRPr>
          </a:p>
          <a:p>
            <a:pPr marL="596900" indent="-457200" algn="just">
              <a:buAutoNum type="arabicPeriod"/>
            </a:pPr>
            <a:r>
              <a:rPr lang="es-PE" altLang="es-ES_tradnl" sz="1800" dirty="0" smtClean="0">
                <a:ea typeface="ＭＳ Ｐゴシック" charset="-128"/>
              </a:rPr>
              <a:t>Mecanismos de democracia participativa y democracia directa: </a:t>
            </a:r>
            <a:r>
              <a:rPr lang="es-PE" altLang="es-ES_tradnl" sz="1800" dirty="0">
                <a:ea typeface="ＭＳ Ｐゴシック" charset="-128"/>
              </a:rPr>
              <a:t>i</a:t>
            </a:r>
            <a:r>
              <a:rPr lang="es-PE" altLang="es-ES_tradnl" sz="1800" dirty="0" smtClean="0">
                <a:ea typeface="ＭＳ Ｐゴシック" charset="-128"/>
              </a:rPr>
              <a:t>niciativa popular, referéndum, plebiscito, consulta popular, revocatoria, cabildos</a:t>
            </a:r>
          </a:p>
          <a:p>
            <a:pPr marL="596900" indent="-457200" algn="just">
              <a:buAutoNum type="arabicPeriod"/>
            </a:pPr>
            <a:endParaRPr lang="es-PE" altLang="es-ES_tradnl" sz="1800" dirty="0">
              <a:ea typeface="ＭＳ Ｐゴシック" charset="-128"/>
            </a:endParaRPr>
          </a:p>
          <a:p>
            <a:pPr marL="596900" indent="-457200" algn="just">
              <a:buAutoNum type="arabicPeriod"/>
            </a:pPr>
            <a:r>
              <a:rPr lang="es-PE" altLang="es-ES_tradnl" sz="1800" dirty="0" smtClean="0">
                <a:ea typeface="ＭＳ Ｐゴシック" charset="-128"/>
              </a:rPr>
              <a:t>Rendición </a:t>
            </a:r>
            <a:r>
              <a:rPr lang="es-PE" altLang="es-ES_tradnl" sz="1800" dirty="0">
                <a:ea typeface="ＭＳ Ｐゴシック" charset="-128"/>
              </a:rPr>
              <a:t>de </a:t>
            </a:r>
            <a:r>
              <a:rPr lang="es-PE" altLang="es-ES_tradnl" sz="1800" dirty="0" smtClean="0">
                <a:ea typeface="ＭＳ Ｐゴシック" charset="-128"/>
              </a:rPr>
              <a:t>cuentas, transparencia y acceso a la información.</a:t>
            </a:r>
          </a:p>
          <a:p>
            <a:pPr marL="596900" indent="-457200" algn="just">
              <a:buAutoNum type="arabicPeriod"/>
            </a:pPr>
            <a:endParaRPr lang="es-PE" altLang="es-ES_tradnl" sz="1800" dirty="0">
              <a:ea typeface="ＭＳ Ｐゴシック" charset="-128"/>
            </a:endParaRPr>
          </a:p>
          <a:p>
            <a:pPr marL="596900" indent="-457200" algn="just">
              <a:buAutoNum type="arabicPeriod"/>
            </a:pPr>
            <a:r>
              <a:rPr lang="es-PE" altLang="es-ES_tradnl" sz="1800" dirty="0" smtClean="0">
                <a:ea typeface="ＭＳ Ｐゴシック" charset="-128"/>
              </a:rPr>
              <a:t>Las nuevas tecnologías: un mayor escrutinio público a las acciones y palabras de las autoridades y políticos. </a:t>
            </a:r>
            <a:endParaRPr lang="es-PE" altLang="es-ES_tradnl" sz="1800" dirty="0">
              <a:ea typeface="ＭＳ Ｐゴシック" charset="-128"/>
            </a:endParaRPr>
          </a:p>
          <a:p>
            <a:pPr marL="139700" indent="0" algn="just">
              <a:buNone/>
            </a:pPr>
            <a:endParaRPr lang="es-PE" altLang="es-ES_tradnl" sz="24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16824" cy="1052736"/>
          </a:xfrm>
        </p:spPr>
        <p:txBody>
          <a:bodyPr/>
          <a:lstStyle/>
          <a:p>
            <a:r>
              <a:rPr lang="es-PE" sz="3200" dirty="0" smtClean="0"/>
              <a:t>Crisis de la representación</a:t>
            </a:r>
            <a:endParaRPr lang="es-PE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31928"/>
            <a:ext cx="6880109" cy="5112568"/>
          </a:xfrm>
        </p:spPr>
      </p:pic>
      <p:sp>
        <p:nvSpPr>
          <p:cNvPr id="5" name="CuadroTexto 2"/>
          <p:cNvSpPr txBox="1"/>
          <p:nvPr/>
        </p:nvSpPr>
        <p:spPr bwMode="auto">
          <a:xfrm>
            <a:off x="179512" y="5805264"/>
            <a:ext cx="187220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s-PE" sz="700" b="1" dirty="0"/>
              <a:t>Fuente</a:t>
            </a:r>
            <a:r>
              <a:rPr lang="es-PE" sz="700" b="1" dirty="0" smtClean="0"/>
              <a:t>: https</a:t>
            </a:r>
            <a:r>
              <a:rPr lang="es-PE" sz="700" b="1" dirty="0"/>
              <a:t>://www.idea.int/gsod-indices/#/indices/compare-attributes </a:t>
            </a:r>
            <a:endParaRPr lang="x-none" sz="700" b="1" dirty="0"/>
          </a:p>
        </p:txBody>
      </p:sp>
    </p:spTree>
    <p:extLst>
      <p:ext uri="{BB962C8B-B14F-4D97-AF65-F5344CB8AC3E}">
        <p14:creationId xmlns:p14="http://schemas.microsoft.com/office/powerpoint/2010/main" val="17245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72808" cy="1296144"/>
          </a:xfrm>
        </p:spPr>
        <p:txBody>
          <a:bodyPr/>
          <a:lstStyle/>
          <a:p>
            <a:r>
              <a:rPr lang="en-US" sz="2800" dirty="0" err="1"/>
              <a:t>Apoyo</a:t>
            </a:r>
            <a:r>
              <a:rPr lang="en-US" sz="2800" dirty="0"/>
              <a:t> a </a:t>
            </a:r>
            <a:r>
              <a:rPr lang="en-US" sz="2800" dirty="0" smtClean="0"/>
              <a:t>un </a:t>
            </a:r>
            <a:r>
              <a:rPr lang="en-US" sz="2800" dirty="0" err="1" smtClean="0"/>
              <a:t>golpe</a:t>
            </a:r>
            <a:r>
              <a:rPr lang="en-US" sz="2800" dirty="0" smtClean="0"/>
              <a:t> </a:t>
            </a:r>
            <a:r>
              <a:rPr lang="en-US" sz="2800" dirty="0"/>
              <a:t>de Estado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348880"/>
            <a:ext cx="7774632" cy="1231776"/>
          </a:xfrm>
        </p:spPr>
        <p:txBody>
          <a:bodyPr/>
          <a:lstStyle/>
          <a:p>
            <a:pPr marL="0" indent="0">
              <a:buNone/>
            </a:pPr>
            <a:r>
              <a:rPr lang="es-PE" sz="2000" dirty="0" smtClean="0"/>
              <a:t>	</a:t>
            </a:r>
            <a:endParaRPr lang="es-PE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10" y="1340768"/>
            <a:ext cx="700428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72400" cy="1143000"/>
          </a:xfrm>
        </p:spPr>
        <p:txBody>
          <a:bodyPr/>
          <a:lstStyle/>
          <a:p>
            <a:r>
              <a:rPr lang="es-PE" sz="3200" dirty="0"/>
              <a:t>Confianza en los partidos políticos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984" y="1330929"/>
            <a:ext cx="5322352" cy="47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7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C540AD-8698-DA48-A464-6F09C07E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1143000"/>
          </a:xfrm>
        </p:spPr>
        <p:txBody>
          <a:bodyPr/>
          <a:lstStyle/>
          <a:p>
            <a:r>
              <a:rPr lang="es-ES_tradnl" sz="3200" dirty="0" smtClean="0"/>
              <a:t>La participación ciudadana a lo largo del ciclo electoral</a:t>
            </a:r>
            <a:endParaRPr lang="es-ES_tradnl" sz="32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6482397" cy="4945503"/>
          </a:xfrm>
        </p:spPr>
      </p:pic>
    </p:spTree>
    <p:extLst>
      <p:ext uri="{BB962C8B-B14F-4D97-AF65-F5344CB8AC3E}">
        <p14:creationId xmlns:p14="http://schemas.microsoft.com/office/powerpoint/2010/main" val="20331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13792"/>
            <a:ext cx="7772400" cy="1143000"/>
          </a:xfrm>
        </p:spPr>
        <p:txBody>
          <a:bodyPr/>
          <a:lstStyle/>
          <a:p>
            <a:r>
              <a:rPr lang="es-PE" sz="3200" dirty="0" smtClean="0"/>
              <a:t>1) Marco jurídico</a:t>
            </a:r>
            <a:endParaRPr lang="es-PE" sz="3200" dirty="0"/>
          </a:p>
        </p:txBody>
      </p:sp>
      <p:sp>
        <p:nvSpPr>
          <p:cNvPr id="5" name="CuadroTexto 4"/>
          <p:cNvSpPr txBox="1"/>
          <p:nvPr/>
        </p:nvSpPr>
        <p:spPr bwMode="auto">
          <a:xfrm>
            <a:off x="521804" y="1988840"/>
            <a:ext cx="810039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ES_tradnl" sz="1800" dirty="0" smtClean="0">
                <a:solidFill>
                  <a:srgbClr val="000000"/>
                </a:solidFill>
              </a:rPr>
              <a:t>Las instituciones de la sociedad civil y colectivos de personas pueden trabajar por la </a:t>
            </a:r>
            <a:r>
              <a:rPr lang="es-ES_tradnl" sz="1800" dirty="0">
                <a:solidFill>
                  <a:srgbClr val="000000"/>
                </a:solidFill>
              </a:rPr>
              <a:t>elaboración y </a:t>
            </a:r>
            <a:r>
              <a:rPr lang="es-ES_tradnl" sz="1800" dirty="0" smtClean="0">
                <a:solidFill>
                  <a:srgbClr val="000000"/>
                </a:solidFill>
              </a:rPr>
              <a:t>el debate </a:t>
            </a:r>
            <a:r>
              <a:rPr lang="es-ES_tradnl" sz="1800" dirty="0">
                <a:solidFill>
                  <a:srgbClr val="000000"/>
                </a:solidFill>
              </a:rPr>
              <a:t>de un marco normativo coherente que facilite el desarrollo </a:t>
            </a:r>
            <a:r>
              <a:rPr lang="es-ES_tradnl" sz="1800" dirty="0" smtClean="0">
                <a:solidFill>
                  <a:srgbClr val="000000"/>
                </a:solidFill>
              </a:rPr>
              <a:t>del proceso democrático.</a:t>
            </a:r>
          </a:p>
          <a:p>
            <a:pPr algn="just">
              <a:spcBef>
                <a:spcPct val="20000"/>
              </a:spcBef>
            </a:pPr>
            <a:endParaRPr lang="es-ES_tradnl" sz="1800" dirty="0" smtClean="0">
              <a:solidFill>
                <a:srgbClr val="000000"/>
              </a:solidFill>
            </a:endParaRPr>
          </a:p>
          <a:p>
            <a:pPr algn="just">
              <a:spcBef>
                <a:spcPct val="20000"/>
              </a:spcBef>
            </a:pPr>
            <a:r>
              <a:rPr lang="es-ES_tradnl" sz="1800" dirty="0" smtClean="0">
                <a:solidFill>
                  <a:srgbClr val="000000"/>
                </a:solidFill>
              </a:rPr>
              <a:t>También pueden aportar visiones desde grupos menos favorecidos o minorías </a:t>
            </a:r>
            <a:r>
              <a:rPr lang="es-ES_tradnl" sz="1800" dirty="0" smtClean="0">
                <a:solidFill>
                  <a:srgbClr val="000000"/>
                </a:solidFill>
              </a:rPr>
              <a:t>(mujeres, indígenas</a:t>
            </a:r>
            <a:r>
              <a:rPr lang="es-ES_tradnl" sz="1800" dirty="0" smtClean="0">
                <a:solidFill>
                  <a:srgbClr val="000000"/>
                </a:solidFill>
              </a:rPr>
              <a:t>, personas con discapacidad, LGBTIQ, </a:t>
            </a:r>
            <a:r>
              <a:rPr lang="es-ES_tradnl" sz="1800" dirty="0" err="1" smtClean="0">
                <a:solidFill>
                  <a:srgbClr val="000000"/>
                </a:solidFill>
              </a:rPr>
              <a:t>afrodescendientes</a:t>
            </a:r>
            <a:r>
              <a:rPr lang="es-ES_tradnl" sz="1800" dirty="0" smtClean="0">
                <a:solidFill>
                  <a:srgbClr val="000000"/>
                </a:solidFill>
              </a:rPr>
              <a:t>, </a:t>
            </a:r>
            <a:r>
              <a:rPr lang="es-ES_tradnl" sz="1800" dirty="0" err="1" smtClean="0">
                <a:solidFill>
                  <a:srgbClr val="000000"/>
                </a:solidFill>
              </a:rPr>
              <a:t>etc</a:t>
            </a:r>
            <a:r>
              <a:rPr lang="es-ES_tradnl" sz="1800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 algn="just">
              <a:spcBef>
                <a:spcPct val="20000"/>
              </a:spcBef>
              <a:buFontTx/>
              <a:buAutoNum type="alphaUcParenR"/>
            </a:pPr>
            <a:endParaRPr lang="x-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67" y="476672"/>
            <a:ext cx="9073008" cy="1143000"/>
          </a:xfrm>
        </p:spPr>
        <p:txBody>
          <a:bodyPr/>
          <a:lstStyle/>
          <a:p>
            <a:r>
              <a:rPr lang="es-PE" sz="3200" dirty="0" smtClean="0"/>
              <a:t>     2) Planificación </a:t>
            </a:r>
            <a:endParaRPr lang="es-PE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1916832"/>
            <a:ext cx="7772400" cy="4114800"/>
          </a:xfrm>
        </p:spPr>
        <p:txBody>
          <a:bodyPr/>
          <a:lstStyle/>
          <a:p>
            <a:pPr algn="just"/>
            <a:r>
              <a:rPr lang="es-PE" sz="2800" dirty="0" smtClean="0"/>
              <a:t>Los procesos electorales suponen una serie de complejos mecanismos para hacer efectivo el derecho al sufragio de un gran número de votantes.</a:t>
            </a:r>
          </a:p>
          <a:p>
            <a:pPr algn="just"/>
            <a:r>
              <a:rPr lang="es-PE" sz="2800" dirty="0" smtClean="0"/>
              <a:t>Los grupos menos favorecidos o minorías pueden aportar sugerencias concretas para un mejor ejercicio de sus derechos.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0419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96844" cy="1022201"/>
          </a:xfrm>
        </p:spPr>
        <p:txBody>
          <a:bodyPr/>
          <a:lstStyle/>
          <a:p>
            <a:r>
              <a:rPr lang="es-PE" sz="3200" dirty="0" smtClean="0"/>
              <a:t>     3) Formación y educación</a:t>
            </a:r>
            <a:endParaRPr lang="es-PE" sz="32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1194" y="2060848"/>
            <a:ext cx="4392488" cy="3604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PE" sz="1600" b="1" dirty="0"/>
          </a:p>
          <a:p>
            <a:pPr marL="0" indent="0" algn="just">
              <a:buNone/>
            </a:pPr>
            <a:r>
              <a:rPr lang="es-PE" sz="1800" dirty="0">
                <a:sym typeface="Wingdings" panose="05000000000000000000" pitchFamily="2" charset="2"/>
              </a:rPr>
              <a:t>Un punto fundamental de </a:t>
            </a:r>
            <a:r>
              <a:rPr lang="es-PE" sz="1800" dirty="0" smtClean="0">
                <a:sym typeface="Wingdings" panose="05000000000000000000" pitchFamily="2" charset="2"/>
              </a:rPr>
              <a:t>todo proceso electoral es la </a:t>
            </a:r>
            <a:r>
              <a:rPr lang="es-PE" sz="1800" b="1" dirty="0">
                <a:sym typeface="Wingdings" panose="05000000000000000000" pitchFamily="2" charset="2"/>
              </a:rPr>
              <a:t>educación </a:t>
            </a:r>
            <a:r>
              <a:rPr lang="es-PE" sz="1800" b="1" dirty="0" smtClean="0">
                <a:sym typeface="Wingdings" panose="05000000000000000000" pitchFamily="2" charset="2"/>
              </a:rPr>
              <a:t>ciudadana</a:t>
            </a:r>
            <a:r>
              <a:rPr lang="es-PE" sz="1800" dirty="0" smtClean="0">
                <a:sym typeface="Wingdings" panose="05000000000000000000" pitchFamily="2" charset="2"/>
              </a:rPr>
              <a:t>. Desde la sociedad civil se realizan eventos, informes, conversatorios previos a las elecciones en torno a este tema.</a:t>
            </a:r>
          </a:p>
          <a:p>
            <a:pPr marL="0" indent="0" algn="just">
              <a:buNone/>
            </a:pPr>
            <a:endParaRPr lang="es-PE" sz="1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s-PE" sz="1800" dirty="0" smtClean="0">
                <a:sym typeface="Wingdings" panose="05000000000000000000" pitchFamily="2" charset="2"/>
              </a:rPr>
              <a:t>Otro aspecto importante es la difusión de la </a:t>
            </a:r>
            <a:r>
              <a:rPr lang="es-PE" sz="1800" b="1" dirty="0" smtClean="0">
                <a:sym typeface="Wingdings" panose="05000000000000000000" pitchFamily="2" charset="2"/>
              </a:rPr>
              <a:t>información electoral</a:t>
            </a:r>
            <a:r>
              <a:rPr lang="es-PE" sz="1800" dirty="0" smtClean="0">
                <a:sym typeface="Wingdings" panose="05000000000000000000" pitchFamily="2" charset="2"/>
              </a:rPr>
              <a:t>. Sobre candidaturas, programas de gobierno, etc.</a:t>
            </a:r>
          </a:p>
          <a:p>
            <a:pPr marL="0" indent="0" algn="just">
              <a:buNone/>
            </a:pPr>
            <a:r>
              <a:rPr lang="es-PE" sz="1800" dirty="0" smtClean="0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75260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34" y="3147212"/>
            <a:ext cx="19573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77" y="5157192"/>
            <a:ext cx="3084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21134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3164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84" charset="0"/>
            <a:cs typeface="Tahoma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84" charset="0"/>
            <a:cs typeface="Tahoma" pitchFamily="84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r" eaLnBrk="1" hangingPunct="1">
          <a:spcBef>
            <a:spcPct val="20000"/>
          </a:spcBef>
          <a:defRPr dirty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IDEA" id="{C34BEABF-0141-7643-BAF2-6AE5695CCA48}" vid="{4707CB17-CD9F-2F49-A84C-3ECD1F770FDC}"/>
    </a:ext>
  </a:ext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3164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84" charset="0"/>
            <a:cs typeface="Tahoma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84" charset="0"/>
            <a:cs typeface="Tahoma" pitchFamily="84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r" eaLnBrk="1" hangingPunct="1">
          <a:spcBef>
            <a:spcPct val="20000"/>
          </a:spcBef>
          <a:defRPr dirty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IDEA" id="{C34BEABF-0141-7643-BAF2-6AE5695CCA48}" vid="{4707CB17-CD9F-2F49-A84C-3ECD1F770FDC}"/>
    </a:ext>
  </a:ext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3164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84" charset="0"/>
            <a:cs typeface="Tahoma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84" charset="0"/>
            <a:cs typeface="Tahoma" pitchFamily="84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r" eaLnBrk="1" hangingPunct="1">
          <a:spcBef>
            <a:spcPct val="20000"/>
          </a:spcBef>
          <a:defRPr dirty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IDEA" id="{C34BEABF-0141-7643-BAF2-6AE5695CCA48}" vid="{4707CB17-CD9F-2F49-A84C-3ECD1F770FDC}"/>
    </a:ext>
  </a:extLst>
</a:theme>
</file>

<file path=ppt/theme/theme4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3164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84" charset="0"/>
            <a:cs typeface="Tahoma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84" charset="0"/>
            <a:cs typeface="Tahoma" pitchFamily="84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r" eaLnBrk="1" hangingPunct="1">
          <a:spcBef>
            <a:spcPct val="20000"/>
          </a:spcBef>
          <a:defRPr dirty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IDEA" id="{C34BEABF-0141-7643-BAF2-6AE5695CCA48}" vid="{4707CB17-CD9F-2F49-A84C-3ECD1F770FDC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IDEA</Template>
  <TotalTime>5177</TotalTime>
  <Words>606</Words>
  <Application>Microsoft Office PowerPoint</Application>
  <PresentationFormat>Presentación en pantalla (4:3)</PresentationFormat>
  <Paragraphs>60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Tahoma</vt:lpstr>
      <vt:lpstr>Wingdings</vt:lpstr>
      <vt:lpstr>Blank Presentation</vt:lpstr>
      <vt:lpstr>1_Blank Presentation</vt:lpstr>
      <vt:lpstr>2_Blank Presentation</vt:lpstr>
      <vt:lpstr>3_Blank Presentation</vt:lpstr>
      <vt:lpstr>Presentación de PowerPoint</vt:lpstr>
      <vt:lpstr>La importancia de la participación ciudadana</vt:lpstr>
      <vt:lpstr>Crisis de la representación</vt:lpstr>
      <vt:lpstr>Apoyo a un golpe de Estado</vt:lpstr>
      <vt:lpstr>Confianza en los partidos políticos</vt:lpstr>
      <vt:lpstr>La participación ciudadana a lo largo del ciclo electoral</vt:lpstr>
      <vt:lpstr>1) Marco jurídico</vt:lpstr>
      <vt:lpstr>     2) Planificación </vt:lpstr>
      <vt:lpstr>     3) Formación y educación</vt:lpstr>
      <vt:lpstr>     4) Registro de votantes</vt:lpstr>
      <vt:lpstr>     5) Campaña electoral</vt:lpstr>
      <vt:lpstr>     6) Jornada electoral</vt:lpstr>
      <vt:lpstr>7) Verificación y promulgación de resultados</vt:lpstr>
      <vt:lpstr>8) Post-elecciones</vt:lpstr>
      <vt:lpstr>A manera de conclusión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egusquiza</dc:creator>
  <cp:lastModifiedBy>Percy Medina</cp:lastModifiedBy>
  <cp:revision>109</cp:revision>
  <cp:lastPrinted>2016-11-04T21:46:10Z</cp:lastPrinted>
  <dcterms:created xsi:type="dcterms:W3CDTF">2016-09-26T17:56:08Z</dcterms:created>
  <dcterms:modified xsi:type="dcterms:W3CDTF">2018-08-22T22:23:31Z</dcterms:modified>
</cp:coreProperties>
</file>